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25" r:id="rId2"/>
    <p:sldId id="265" r:id="rId3"/>
    <p:sldId id="271" r:id="rId4"/>
    <p:sldId id="266" r:id="rId5"/>
    <p:sldId id="326" r:id="rId6"/>
    <p:sldId id="327" r:id="rId7"/>
    <p:sldId id="328" r:id="rId8"/>
    <p:sldId id="272" r:id="rId9"/>
    <p:sldId id="269" r:id="rId10"/>
    <p:sldId id="329" r:id="rId11"/>
    <p:sldId id="311" r:id="rId12"/>
    <p:sldId id="312" r:id="rId13"/>
    <p:sldId id="313" r:id="rId14"/>
    <p:sldId id="314" r:id="rId15"/>
    <p:sldId id="315" r:id="rId16"/>
    <p:sldId id="316" r:id="rId17"/>
    <p:sldId id="317" r:id="rId18"/>
    <p:sldId id="318" r:id="rId19"/>
    <p:sldId id="319" r:id="rId20"/>
    <p:sldId id="320" r:id="rId21"/>
    <p:sldId id="321" r:id="rId22"/>
    <p:sldId id="324" r:id="rId23"/>
    <p:sldId id="27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p:scale>
          <a:sx n="78" d="100"/>
          <a:sy n="78" d="100"/>
        </p:scale>
        <p:origin x="1812" y="918"/>
      </p:cViewPr>
      <p:guideLst/>
    </p:cSldViewPr>
  </p:slideViewPr>
  <p:notesTextViewPr>
    <p:cViewPr>
      <p:scale>
        <a:sx n="3" d="2"/>
        <a:sy n="3" d="2"/>
      </p:scale>
      <p:origin x="0" y="0"/>
    </p:cViewPr>
  </p:notesTextViewPr>
  <p:sorterViewPr>
    <p:cViewPr varScale="1">
      <p:scale>
        <a:sx n="100" d="100"/>
        <a:sy n="100" d="100"/>
      </p:scale>
      <p:origin x="0" y="-192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CC16A0-C8D6-4EC4-815F-5BC683B4E9F6}" type="datetimeFigureOut">
              <a:rPr lang="en-US" smtClean="0"/>
              <a:t>10/29/2016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5EFB84-466F-43CA-AB03-156B8220F29C}" type="slidenum">
              <a:rPr lang="en-US" smtClean="0"/>
              <a:t>‹#›</a:t>
            </a:fld>
            <a:endParaRPr lang="en-US"/>
          </a:p>
        </p:txBody>
      </p:sp>
    </p:spTree>
    <p:extLst>
      <p:ext uri="{BB962C8B-B14F-4D97-AF65-F5344CB8AC3E}">
        <p14:creationId xmlns:p14="http://schemas.microsoft.com/office/powerpoint/2010/main" val="2703630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CC16A0-C8D6-4EC4-815F-5BC683B4E9F6}" type="datetimeFigureOut">
              <a:rPr lang="en-US" smtClean="0"/>
              <a:t>10/29/2016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5EFB84-466F-43CA-AB03-156B8220F29C}" type="slidenum">
              <a:rPr lang="en-US" smtClean="0"/>
              <a:t>‹#›</a:t>
            </a:fld>
            <a:endParaRPr lang="en-US"/>
          </a:p>
        </p:txBody>
      </p:sp>
    </p:spTree>
    <p:extLst>
      <p:ext uri="{BB962C8B-B14F-4D97-AF65-F5344CB8AC3E}">
        <p14:creationId xmlns:p14="http://schemas.microsoft.com/office/powerpoint/2010/main" val="1668912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CC16A0-C8D6-4EC4-815F-5BC683B4E9F6}" type="datetimeFigureOut">
              <a:rPr lang="en-US" smtClean="0"/>
              <a:t>10/29/2016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5EFB84-466F-43CA-AB03-156B8220F29C}" type="slidenum">
              <a:rPr lang="en-US" smtClean="0"/>
              <a:t>‹#›</a:t>
            </a:fld>
            <a:endParaRPr lang="en-US"/>
          </a:p>
        </p:txBody>
      </p:sp>
    </p:spTree>
    <p:extLst>
      <p:ext uri="{BB962C8B-B14F-4D97-AF65-F5344CB8AC3E}">
        <p14:creationId xmlns:p14="http://schemas.microsoft.com/office/powerpoint/2010/main" val="4290765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CC16A0-C8D6-4EC4-815F-5BC683B4E9F6}" type="datetimeFigureOut">
              <a:rPr lang="en-US" smtClean="0"/>
              <a:t>10/29/2016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5EFB84-466F-43CA-AB03-156B8220F29C}" type="slidenum">
              <a:rPr lang="en-US" smtClean="0"/>
              <a:t>‹#›</a:t>
            </a:fld>
            <a:endParaRPr lang="en-US"/>
          </a:p>
        </p:txBody>
      </p:sp>
    </p:spTree>
    <p:extLst>
      <p:ext uri="{BB962C8B-B14F-4D97-AF65-F5344CB8AC3E}">
        <p14:creationId xmlns:p14="http://schemas.microsoft.com/office/powerpoint/2010/main" val="4078609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FCC16A0-C8D6-4EC4-815F-5BC683B4E9F6}" type="datetimeFigureOut">
              <a:rPr lang="en-US" smtClean="0"/>
              <a:t>10/29/2016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5EFB84-466F-43CA-AB03-156B8220F29C}" type="slidenum">
              <a:rPr lang="en-US" smtClean="0"/>
              <a:t>‹#›</a:t>
            </a:fld>
            <a:endParaRPr lang="en-US"/>
          </a:p>
        </p:txBody>
      </p:sp>
    </p:spTree>
    <p:extLst>
      <p:ext uri="{BB962C8B-B14F-4D97-AF65-F5344CB8AC3E}">
        <p14:creationId xmlns:p14="http://schemas.microsoft.com/office/powerpoint/2010/main" val="3463287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CC16A0-C8D6-4EC4-815F-5BC683B4E9F6}" type="datetimeFigureOut">
              <a:rPr lang="en-US" smtClean="0"/>
              <a:t>10/29/2016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5EFB84-466F-43CA-AB03-156B8220F29C}" type="slidenum">
              <a:rPr lang="en-US" smtClean="0"/>
              <a:t>‹#›</a:t>
            </a:fld>
            <a:endParaRPr lang="en-US"/>
          </a:p>
        </p:txBody>
      </p:sp>
    </p:spTree>
    <p:extLst>
      <p:ext uri="{BB962C8B-B14F-4D97-AF65-F5344CB8AC3E}">
        <p14:creationId xmlns:p14="http://schemas.microsoft.com/office/powerpoint/2010/main" val="1895013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CC16A0-C8D6-4EC4-815F-5BC683B4E9F6}" type="datetimeFigureOut">
              <a:rPr lang="en-US" smtClean="0"/>
              <a:t>10/29/2016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5EFB84-466F-43CA-AB03-156B8220F29C}" type="slidenum">
              <a:rPr lang="en-US" smtClean="0"/>
              <a:t>‹#›</a:t>
            </a:fld>
            <a:endParaRPr lang="en-US"/>
          </a:p>
        </p:txBody>
      </p:sp>
    </p:spTree>
    <p:extLst>
      <p:ext uri="{BB962C8B-B14F-4D97-AF65-F5344CB8AC3E}">
        <p14:creationId xmlns:p14="http://schemas.microsoft.com/office/powerpoint/2010/main" val="911256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CC16A0-C8D6-4EC4-815F-5BC683B4E9F6}" type="datetimeFigureOut">
              <a:rPr lang="en-US" smtClean="0"/>
              <a:t>10/29/2016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5EFB84-466F-43CA-AB03-156B8220F29C}" type="slidenum">
              <a:rPr lang="en-US" smtClean="0"/>
              <a:t>‹#›</a:t>
            </a:fld>
            <a:endParaRPr lang="en-US"/>
          </a:p>
        </p:txBody>
      </p:sp>
    </p:spTree>
    <p:extLst>
      <p:ext uri="{BB962C8B-B14F-4D97-AF65-F5344CB8AC3E}">
        <p14:creationId xmlns:p14="http://schemas.microsoft.com/office/powerpoint/2010/main" val="596385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CC16A0-C8D6-4EC4-815F-5BC683B4E9F6}" type="datetimeFigureOut">
              <a:rPr lang="en-US" smtClean="0"/>
              <a:t>10/29/2016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5EFB84-466F-43CA-AB03-156B8220F29C}" type="slidenum">
              <a:rPr lang="en-US" smtClean="0"/>
              <a:t>‹#›</a:t>
            </a:fld>
            <a:endParaRPr lang="en-US"/>
          </a:p>
        </p:txBody>
      </p:sp>
    </p:spTree>
    <p:extLst>
      <p:ext uri="{BB962C8B-B14F-4D97-AF65-F5344CB8AC3E}">
        <p14:creationId xmlns:p14="http://schemas.microsoft.com/office/powerpoint/2010/main" val="536213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FCC16A0-C8D6-4EC4-815F-5BC683B4E9F6}" type="datetimeFigureOut">
              <a:rPr lang="en-US" smtClean="0"/>
              <a:t>10/29/2016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5EFB84-466F-43CA-AB03-156B8220F29C}" type="slidenum">
              <a:rPr lang="en-US" smtClean="0"/>
              <a:t>‹#›</a:t>
            </a:fld>
            <a:endParaRPr lang="en-US"/>
          </a:p>
        </p:txBody>
      </p:sp>
    </p:spTree>
    <p:extLst>
      <p:ext uri="{BB962C8B-B14F-4D97-AF65-F5344CB8AC3E}">
        <p14:creationId xmlns:p14="http://schemas.microsoft.com/office/powerpoint/2010/main" val="281259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FCC16A0-C8D6-4EC4-815F-5BC683B4E9F6}" type="datetimeFigureOut">
              <a:rPr lang="en-US" smtClean="0"/>
              <a:t>10/29/2016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5EFB84-466F-43CA-AB03-156B8220F29C}" type="slidenum">
              <a:rPr lang="en-US" smtClean="0"/>
              <a:t>‹#›</a:t>
            </a:fld>
            <a:endParaRPr lang="en-US"/>
          </a:p>
        </p:txBody>
      </p:sp>
    </p:spTree>
    <p:extLst>
      <p:ext uri="{BB962C8B-B14F-4D97-AF65-F5344CB8AC3E}">
        <p14:creationId xmlns:p14="http://schemas.microsoft.com/office/powerpoint/2010/main" val="2446741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CC16A0-C8D6-4EC4-815F-5BC683B4E9F6}" type="datetimeFigureOut">
              <a:rPr lang="en-US" smtClean="0"/>
              <a:t>10/29/2016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5EFB84-466F-43CA-AB03-156B8220F29C}" type="slidenum">
              <a:rPr lang="en-US" smtClean="0"/>
              <a:t>‹#›</a:t>
            </a:fld>
            <a:endParaRPr lang="en-US"/>
          </a:p>
        </p:txBody>
      </p:sp>
    </p:spTree>
    <p:extLst>
      <p:ext uri="{BB962C8B-B14F-4D97-AF65-F5344CB8AC3E}">
        <p14:creationId xmlns:p14="http://schemas.microsoft.com/office/powerpoint/2010/main" val="26267767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2975" t="9655" r="57151" b="41798"/>
          <a:stretch/>
        </p:blipFill>
        <p:spPr>
          <a:xfrm>
            <a:off x="2532185" y="183119"/>
            <a:ext cx="9659815" cy="6636537"/>
          </a:xfrm>
          <a:prstGeom prst="rect">
            <a:avLst/>
          </a:prstGeom>
        </p:spPr>
      </p:pic>
      <p:pic>
        <p:nvPicPr>
          <p:cNvPr id="5" name="Picture 4"/>
          <p:cNvPicPr>
            <a:picLocks noChangeAspect="1"/>
          </p:cNvPicPr>
          <p:nvPr/>
        </p:nvPicPr>
        <p:blipFill rotWithShape="1">
          <a:blip r:embed="rId3"/>
          <a:srcRect l="53462" t="20769" r="35000" b="49373"/>
          <a:stretch/>
        </p:blipFill>
        <p:spPr>
          <a:xfrm>
            <a:off x="0" y="3086947"/>
            <a:ext cx="5181600" cy="3771054"/>
          </a:xfrm>
          <a:prstGeom prst="rect">
            <a:avLst/>
          </a:prstGeom>
        </p:spPr>
      </p:pic>
      <p:sp>
        <p:nvSpPr>
          <p:cNvPr id="2" name="Title 1"/>
          <p:cNvSpPr>
            <a:spLocks noGrp="1"/>
          </p:cNvSpPr>
          <p:nvPr>
            <p:ph type="title"/>
          </p:nvPr>
        </p:nvSpPr>
        <p:spPr>
          <a:xfrm>
            <a:off x="0" y="0"/>
            <a:ext cx="8276492" cy="1144587"/>
          </a:xfrm>
          <a:solidFill>
            <a:srgbClr val="FFFF00"/>
          </a:solidFill>
        </p:spPr>
        <p:txBody>
          <a:bodyPr>
            <a:normAutofit/>
          </a:bodyPr>
          <a:lstStyle/>
          <a:p>
            <a:r>
              <a:rPr lang="en-US" sz="6600" b="1" dirty="0" smtClean="0">
                <a:solidFill>
                  <a:srgbClr val="FF0000"/>
                </a:solidFill>
                <a:effectLst>
                  <a:outerShdw blurRad="38100" dist="38100" dir="2700000" algn="tl">
                    <a:srgbClr val="000000">
                      <a:alpha val="43137"/>
                    </a:srgbClr>
                  </a:outerShdw>
                </a:effectLst>
              </a:rPr>
              <a:t>Robots with six wheels</a:t>
            </a:r>
            <a:endParaRPr lang="en-US" sz="66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743972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22753" t="37886" r="57393" b="19390"/>
          <a:stretch/>
        </p:blipFill>
        <p:spPr>
          <a:xfrm>
            <a:off x="0" y="-13659"/>
            <a:ext cx="11353800" cy="6871660"/>
          </a:xfrm>
          <a:prstGeom prst="rect">
            <a:avLst/>
          </a:prstGeom>
        </p:spPr>
      </p:pic>
    </p:spTree>
    <p:extLst>
      <p:ext uri="{BB962C8B-B14F-4D97-AF65-F5344CB8AC3E}">
        <p14:creationId xmlns:p14="http://schemas.microsoft.com/office/powerpoint/2010/main" val="871918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959475"/>
          </a:xfrm>
          <a:solidFill>
            <a:srgbClr val="FFFF00"/>
          </a:solidFill>
          <a:ln w="76200">
            <a:solidFill>
              <a:schemeClr val="tx1"/>
            </a:solidFill>
          </a:ln>
        </p:spPr>
        <p:txBody>
          <a:bodyPr>
            <a:normAutofit/>
          </a:bodyPr>
          <a:lstStyle/>
          <a:p>
            <a:pPr algn="ctr"/>
            <a:r>
              <a:rPr lang="en-US" sz="13800" b="1" dirty="0" smtClean="0">
                <a:solidFill>
                  <a:srgbClr val="FF0000"/>
                </a:solidFill>
                <a:effectLst>
                  <a:outerShdw blurRad="38100" dist="38100" dir="2700000" algn="tl">
                    <a:srgbClr val="000000">
                      <a:alpha val="43137"/>
                    </a:srgbClr>
                  </a:outerShdw>
                </a:effectLst>
              </a:rPr>
              <a:t>Service and Field Robots</a:t>
            </a:r>
            <a:endParaRPr lang="en-US" sz="13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266398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7286" t="13513" r="61827" b="14229"/>
          <a:stretch/>
        </p:blipFill>
        <p:spPr>
          <a:xfrm>
            <a:off x="447368" y="-9128"/>
            <a:ext cx="10436942" cy="6867128"/>
          </a:xfrm>
          <a:prstGeom prst="rect">
            <a:avLst/>
          </a:prstGeom>
        </p:spPr>
      </p:pic>
    </p:spTree>
    <p:extLst>
      <p:ext uri="{BB962C8B-B14F-4D97-AF65-F5344CB8AC3E}">
        <p14:creationId xmlns:p14="http://schemas.microsoft.com/office/powerpoint/2010/main" val="858580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7285" t="12939" r="63360" b="16810"/>
          <a:stretch/>
        </p:blipFill>
        <p:spPr>
          <a:xfrm>
            <a:off x="547798" y="0"/>
            <a:ext cx="10189028" cy="6858000"/>
          </a:xfrm>
          <a:prstGeom prst="rect">
            <a:avLst/>
          </a:prstGeom>
        </p:spPr>
      </p:pic>
    </p:spTree>
    <p:extLst>
      <p:ext uri="{BB962C8B-B14F-4D97-AF65-F5344CB8AC3E}">
        <p14:creationId xmlns:p14="http://schemas.microsoft.com/office/powerpoint/2010/main" val="4206825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7043" t="12939" r="61183" b="7348"/>
          <a:stretch/>
        </p:blipFill>
        <p:spPr>
          <a:xfrm>
            <a:off x="570272" y="80081"/>
            <a:ext cx="9606116" cy="6777919"/>
          </a:xfrm>
          <a:prstGeom prst="rect">
            <a:avLst/>
          </a:prstGeom>
        </p:spPr>
      </p:pic>
    </p:spTree>
    <p:extLst>
      <p:ext uri="{BB962C8B-B14F-4D97-AF65-F5344CB8AC3E}">
        <p14:creationId xmlns:p14="http://schemas.microsoft.com/office/powerpoint/2010/main" val="4136939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6640" t="14660" r="65538" b="10502"/>
          <a:stretch/>
        </p:blipFill>
        <p:spPr>
          <a:xfrm>
            <a:off x="1007806" y="211863"/>
            <a:ext cx="8785123" cy="6646137"/>
          </a:xfrm>
          <a:prstGeom prst="rect">
            <a:avLst/>
          </a:prstGeom>
        </p:spPr>
      </p:pic>
    </p:spTree>
    <p:extLst>
      <p:ext uri="{BB962C8B-B14F-4D97-AF65-F5344CB8AC3E}">
        <p14:creationId xmlns:p14="http://schemas.microsoft.com/office/powerpoint/2010/main" val="850832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6962" t="13513" r="62635" b="20824"/>
          <a:stretch/>
        </p:blipFill>
        <p:spPr>
          <a:xfrm>
            <a:off x="233515" y="103237"/>
            <a:ext cx="11120285" cy="6754763"/>
          </a:xfrm>
          <a:prstGeom prst="rect">
            <a:avLst/>
          </a:prstGeom>
        </p:spPr>
      </p:pic>
    </p:spTree>
    <p:extLst>
      <p:ext uri="{BB962C8B-B14F-4D97-AF65-F5344CB8AC3E}">
        <p14:creationId xmlns:p14="http://schemas.microsoft.com/office/powerpoint/2010/main" val="1944590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6720" t="14086" r="61425" b="7061"/>
          <a:stretch/>
        </p:blipFill>
        <p:spPr>
          <a:xfrm>
            <a:off x="540774" y="108588"/>
            <a:ext cx="9694607" cy="6749411"/>
          </a:xfrm>
          <a:prstGeom prst="rect">
            <a:avLst/>
          </a:prstGeom>
        </p:spPr>
      </p:pic>
    </p:spTree>
    <p:extLst>
      <p:ext uri="{BB962C8B-B14F-4D97-AF65-F5344CB8AC3E}">
        <p14:creationId xmlns:p14="http://schemas.microsoft.com/office/powerpoint/2010/main" val="3008043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6881" t="13512" r="65699" b="16237"/>
          <a:stretch/>
        </p:blipFill>
        <p:spPr>
          <a:xfrm>
            <a:off x="838200" y="-19775"/>
            <a:ext cx="9544665" cy="6877775"/>
          </a:xfrm>
          <a:prstGeom prst="rect">
            <a:avLst/>
          </a:prstGeom>
        </p:spPr>
      </p:pic>
    </p:spTree>
    <p:extLst>
      <p:ext uri="{BB962C8B-B14F-4D97-AF65-F5344CB8AC3E}">
        <p14:creationId xmlns:p14="http://schemas.microsoft.com/office/powerpoint/2010/main" val="19579694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62" y="0"/>
            <a:ext cx="12159738" cy="1325563"/>
          </a:xfrm>
          <a:solidFill>
            <a:srgbClr val="FFFF00"/>
          </a:solidFill>
        </p:spPr>
        <p:txBody>
          <a:bodyPr>
            <a:normAutofit/>
          </a:bodyPr>
          <a:lstStyle/>
          <a:p>
            <a:pPr algn="ctr"/>
            <a:r>
              <a:rPr lang="en-US" sz="6600" b="1" dirty="0" smtClean="0">
                <a:solidFill>
                  <a:srgbClr val="FF0000"/>
                </a:solidFill>
                <a:effectLst>
                  <a:outerShdw blurRad="38100" dist="38100" dir="2700000" algn="tl">
                    <a:srgbClr val="000000">
                      <a:alpha val="43137"/>
                    </a:srgbClr>
                  </a:outerShdw>
                </a:effectLst>
              </a:rPr>
              <a:t>Cleaning and Maintenance Robots</a:t>
            </a:r>
            <a:endParaRPr lang="en-US" sz="6600" b="1" dirty="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7043" t="13799" r="62178" b="22832"/>
          <a:stretch/>
        </p:blipFill>
        <p:spPr>
          <a:xfrm>
            <a:off x="286519" y="1366028"/>
            <a:ext cx="9484498" cy="5491972"/>
          </a:xfrm>
          <a:prstGeom prst="rect">
            <a:avLst/>
          </a:prstGeom>
        </p:spPr>
      </p:pic>
    </p:spTree>
    <p:extLst>
      <p:ext uri="{BB962C8B-B14F-4D97-AF65-F5344CB8AC3E}">
        <p14:creationId xmlns:p14="http://schemas.microsoft.com/office/powerpoint/2010/main" val="1973092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1963" t="12365" r="78628" b="33123"/>
          <a:stretch/>
        </p:blipFill>
        <p:spPr>
          <a:xfrm>
            <a:off x="2546554" y="125707"/>
            <a:ext cx="8455743" cy="6679368"/>
          </a:xfrm>
          <a:prstGeom prst="rect">
            <a:avLst/>
          </a:prstGeom>
        </p:spPr>
      </p:pic>
      <p:pic>
        <p:nvPicPr>
          <p:cNvPr id="5" name="Picture 4"/>
          <p:cNvPicPr>
            <a:picLocks noChangeAspect="1"/>
          </p:cNvPicPr>
          <p:nvPr/>
        </p:nvPicPr>
        <p:blipFill rotWithShape="1">
          <a:blip r:embed="rId2"/>
          <a:srcRect l="22581" t="17494" r="57150" b="38634"/>
          <a:stretch/>
        </p:blipFill>
        <p:spPr>
          <a:xfrm>
            <a:off x="4778477" y="-6312310"/>
            <a:ext cx="7413523" cy="4513007"/>
          </a:xfrm>
          <a:prstGeom prst="rect">
            <a:avLst/>
          </a:prstGeom>
        </p:spPr>
      </p:pic>
      <p:sp>
        <p:nvSpPr>
          <p:cNvPr id="2" name="Title 1"/>
          <p:cNvSpPr>
            <a:spLocks noGrp="1"/>
          </p:cNvSpPr>
          <p:nvPr>
            <p:ph type="title"/>
          </p:nvPr>
        </p:nvSpPr>
        <p:spPr>
          <a:xfrm>
            <a:off x="0" y="0"/>
            <a:ext cx="7433187" cy="1197513"/>
          </a:xfrm>
          <a:solidFill>
            <a:srgbClr val="FFFF00"/>
          </a:solidFill>
        </p:spPr>
        <p:txBody>
          <a:bodyPr>
            <a:normAutofit/>
          </a:bodyPr>
          <a:lstStyle/>
          <a:p>
            <a:pPr algn="ctr"/>
            <a:r>
              <a:rPr lang="en-US" sz="6000" b="1" dirty="0" smtClean="0">
                <a:solidFill>
                  <a:srgbClr val="FF0000"/>
                </a:solidFill>
                <a:effectLst>
                  <a:outerShdw blurRad="38100" dist="38100" dir="2700000" algn="tl">
                    <a:srgbClr val="000000">
                      <a:alpha val="43137"/>
                    </a:srgbClr>
                  </a:outerShdw>
                </a:effectLst>
              </a:rPr>
              <a:t>Complex drive robots</a:t>
            </a:r>
            <a:endParaRPr lang="en-US" sz="60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680985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19968"/>
          </a:xfrm>
          <a:solidFill>
            <a:srgbClr val="FFFF00"/>
          </a:solidFill>
        </p:spPr>
        <p:txBody>
          <a:bodyPr>
            <a:noAutofit/>
          </a:bodyPr>
          <a:lstStyle/>
          <a:p>
            <a:pPr algn="ctr"/>
            <a:r>
              <a:rPr lang="en-US" sz="5400" b="1" dirty="0" smtClean="0">
                <a:solidFill>
                  <a:srgbClr val="FF0000"/>
                </a:solidFill>
                <a:effectLst>
                  <a:outerShdw blurRad="38100" dist="38100" dir="2700000" algn="tl">
                    <a:srgbClr val="000000">
                      <a:alpha val="43137"/>
                    </a:srgbClr>
                  </a:outerShdw>
                </a:effectLst>
              </a:rPr>
              <a:t>Robots to transport goods – automated ground vehicles (AGV)</a:t>
            </a:r>
            <a:endParaRPr lang="en-US" sz="5400" b="1" dirty="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6720" t="25833" r="61506" b="8495"/>
          <a:stretch/>
        </p:blipFill>
        <p:spPr>
          <a:xfrm>
            <a:off x="326923" y="1519968"/>
            <a:ext cx="9182838" cy="5338032"/>
          </a:xfrm>
          <a:prstGeom prst="rect">
            <a:avLst/>
          </a:prstGeom>
        </p:spPr>
      </p:pic>
    </p:spTree>
    <p:extLst>
      <p:ext uri="{BB962C8B-B14F-4D97-AF65-F5344CB8AC3E}">
        <p14:creationId xmlns:p14="http://schemas.microsoft.com/office/powerpoint/2010/main" val="25702134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7205" t="14086" r="61827" b="23978"/>
          <a:stretch/>
        </p:blipFill>
        <p:spPr>
          <a:xfrm>
            <a:off x="0" y="486696"/>
            <a:ext cx="11326762" cy="6371304"/>
          </a:xfrm>
          <a:prstGeom prst="rect">
            <a:avLst/>
          </a:prstGeom>
        </p:spPr>
      </p:pic>
    </p:spTree>
    <p:extLst>
      <p:ext uri="{BB962C8B-B14F-4D97-AF65-F5344CB8AC3E}">
        <p14:creationId xmlns:p14="http://schemas.microsoft.com/office/powerpoint/2010/main" val="32061848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716096"/>
          </a:xfrm>
          <a:solidFill>
            <a:srgbClr val="FFFF00"/>
          </a:solidFill>
        </p:spPr>
        <p:txBody>
          <a:bodyPr/>
          <a:lstStyle/>
          <a:p>
            <a:r>
              <a:rPr lang="en-US" dirty="0" smtClean="0"/>
              <a:t>Questions and Problems</a:t>
            </a:r>
            <a:endParaRPr lang="en-US" dirty="0"/>
          </a:p>
        </p:txBody>
      </p:sp>
      <p:sp>
        <p:nvSpPr>
          <p:cNvPr id="3" name="Content Placeholder 2"/>
          <p:cNvSpPr>
            <a:spLocks noGrp="1"/>
          </p:cNvSpPr>
          <p:nvPr>
            <p:ph idx="1"/>
          </p:nvPr>
        </p:nvSpPr>
        <p:spPr>
          <a:xfrm>
            <a:off x="265321" y="900209"/>
            <a:ext cx="11533743" cy="5643810"/>
          </a:xfrm>
        </p:spPr>
        <p:txBody>
          <a:bodyPr>
            <a:normAutofit lnSpcReduction="10000"/>
          </a:bodyPr>
          <a:lstStyle/>
          <a:p>
            <a:pPr marL="514350" indent="-514350">
              <a:buFont typeface="+mj-lt"/>
              <a:buAutoNum type="arabicPeriod"/>
            </a:pPr>
            <a:r>
              <a:rPr lang="en-US" dirty="0" smtClean="0"/>
              <a:t>Present a conceptual mechanical design of a robot with one wheel.</a:t>
            </a:r>
          </a:p>
          <a:p>
            <a:pPr marL="514350" indent="-514350">
              <a:buFont typeface="+mj-lt"/>
              <a:buAutoNum type="arabicPeriod"/>
            </a:pPr>
            <a:r>
              <a:rPr lang="en-US" dirty="0"/>
              <a:t>Present a conceptual mechanical design of a robot with </a:t>
            </a:r>
            <a:r>
              <a:rPr lang="en-US" dirty="0" smtClean="0"/>
              <a:t>two wheels.</a:t>
            </a:r>
            <a:endParaRPr lang="en-US" dirty="0"/>
          </a:p>
          <a:p>
            <a:pPr marL="514350" indent="-514350">
              <a:buFont typeface="+mj-lt"/>
              <a:buAutoNum type="arabicPeriod"/>
            </a:pPr>
            <a:r>
              <a:rPr lang="en-US" dirty="0"/>
              <a:t>Present a conceptual mechanical design of a robot with </a:t>
            </a:r>
            <a:r>
              <a:rPr lang="en-US" dirty="0" smtClean="0"/>
              <a:t>three wheels.</a:t>
            </a:r>
            <a:endParaRPr lang="en-US" dirty="0"/>
          </a:p>
          <a:p>
            <a:pPr marL="514350" indent="-514350">
              <a:buFont typeface="+mj-lt"/>
              <a:buAutoNum type="arabicPeriod"/>
            </a:pPr>
            <a:r>
              <a:rPr lang="en-US" dirty="0"/>
              <a:t>Present a conceptual mechanical design of a robot with </a:t>
            </a:r>
            <a:r>
              <a:rPr lang="en-US" dirty="0" smtClean="0"/>
              <a:t>four wheels.</a:t>
            </a:r>
            <a:endParaRPr lang="en-US" dirty="0"/>
          </a:p>
          <a:p>
            <a:pPr marL="514350" indent="-514350">
              <a:buFont typeface="+mj-lt"/>
              <a:buAutoNum type="arabicPeriod"/>
            </a:pPr>
            <a:r>
              <a:rPr lang="en-US" dirty="0"/>
              <a:t>Present a conceptual mechanical design of a robot with </a:t>
            </a:r>
            <a:r>
              <a:rPr lang="en-US" dirty="0" smtClean="0"/>
              <a:t>six </a:t>
            </a:r>
            <a:r>
              <a:rPr lang="en-US" dirty="0"/>
              <a:t>wheels.</a:t>
            </a:r>
          </a:p>
          <a:p>
            <a:pPr marL="514350" indent="-514350">
              <a:buFont typeface="+mj-lt"/>
              <a:buAutoNum type="arabicPeriod"/>
            </a:pPr>
            <a:r>
              <a:rPr lang="en-US" dirty="0" smtClean="0"/>
              <a:t> Explain Meccano Wheel operation and create a controller for a robot with three such wheels.</a:t>
            </a:r>
          </a:p>
          <a:p>
            <a:pPr marL="514350" indent="-514350">
              <a:buFont typeface="+mj-lt"/>
              <a:buAutoNum type="arabicPeriod"/>
            </a:pPr>
            <a:r>
              <a:rPr lang="en-US" dirty="0" smtClean="0"/>
              <a:t>Create a controller for a robot with four Meccano Wheels.</a:t>
            </a:r>
          </a:p>
          <a:p>
            <a:pPr marL="514350" indent="-514350">
              <a:buFont typeface="+mj-lt"/>
              <a:buAutoNum type="arabicPeriod"/>
            </a:pPr>
            <a:r>
              <a:rPr lang="en-US" dirty="0" smtClean="0"/>
              <a:t>Propose a robot to help a bed-ridden old lady with Alzheimer</a:t>
            </a:r>
            <a:r>
              <a:rPr lang="en-US" dirty="0" smtClean="0"/>
              <a:t>.</a:t>
            </a:r>
          </a:p>
          <a:p>
            <a:pPr marL="514350" indent="-514350">
              <a:buFont typeface="+mj-lt"/>
              <a:buAutoNum type="arabicPeriod"/>
            </a:pPr>
            <a:r>
              <a:rPr lang="en-US" dirty="0" smtClean="0"/>
              <a:t>Try to reproduce any robot from above and previous sets of slides, draw mechanical design, calculate torques and speeds assuming some available to you motors.</a:t>
            </a:r>
            <a:endParaRPr lang="en-US" dirty="0"/>
          </a:p>
        </p:txBody>
      </p:sp>
    </p:spTree>
    <p:extLst>
      <p:ext uri="{BB962C8B-B14F-4D97-AF65-F5344CB8AC3E}">
        <p14:creationId xmlns:p14="http://schemas.microsoft.com/office/powerpoint/2010/main" val="12487458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normAutofit/>
          </a:bodyPr>
          <a:lstStyle/>
          <a:p>
            <a:r>
              <a:rPr lang="en-US" sz="7200" dirty="0" smtClean="0"/>
              <a:t>Sources</a:t>
            </a:r>
            <a:endParaRPr lang="en-US" sz="7200" dirty="0"/>
          </a:p>
        </p:txBody>
      </p:sp>
      <p:sp>
        <p:nvSpPr>
          <p:cNvPr id="3" name="Content Placeholder 2"/>
          <p:cNvSpPr>
            <a:spLocks noGrp="1"/>
          </p:cNvSpPr>
          <p:nvPr>
            <p:ph idx="1"/>
          </p:nvPr>
        </p:nvSpPr>
        <p:spPr/>
        <p:txBody>
          <a:bodyPr/>
          <a:lstStyle/>
          <a:p>
            <a:r>
              <a:rPr lang="en-US" dirty="0" err="1" smtClean="0"/>
              <a:t>Grzegorz</a:t>
            </a:r>
            <a:r>
              <a:rPr lang="en-US" dirty="0" smtClean="0"/>
              <a:t> </a:t>
            </a:r>
            <a:r>
              <a:rPr lang="en-US" dirty="0" err="1" smtClean="0"/>
              <a:t>Granosik</a:t>
            </a:r>
            <a:endParaRPr lang="en-US" dirty="0"/>
          </a:p>
        </p:txBody>
      </p:sp>
      <p:sp>
        <p:nvSpPr>
          <p:cNvPr id="4" name="Content Placeholder 2"/>
          <p:cNvSpPr txBox="1">
            <a:spLocks/>
          </p:cNvSpPr>
          <p:nvPr/>
        </p:nvSpPr>
        <p:spPr>
          <a:xfrm>
            <a:off x="838200" y="2622037"/>
            <a:ext cx="10515600" cy="7110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mtClean="0"/>
              <a:t>Ian Mackenzie</a:t>
            </a:r>
            <a:endParaRPr lang="en-US" dirty="0"/>
          </a:p>
        </p:txBody>
      </p:sp>
    </p:spTree>
    <p:extLst>
      <p:ext uri="{BB962C8B-B14F-4D97-AF65-F5344CB8AC3E}">
        <p14:creationId xmlns:p14="http://schemas.microsoft.com/office/powerpoint/2010/main" val="3912855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30471" t="17494" r="57150" b="38634"/>
          <a:stretch/>
        </p:blipFill>
        <p:spPr>
          <a:xfrm>
            <a:off x="5423625" y="107943"/>
            <a:ext cx="6768375" cy="6750057"/>
          </a:xfrm>
          <a:prstGeom prst="rect">
            <a:avLst/>
          </a:prstGeom>
        </p:spPr>
      </p:pic>
      <p:sp>
        <p:nvSpPr>
          <p:cNvPr id="2" name="Title 1"/>
          <p:cNvSpPr>
            <a:spLocks noGrp="1"/>
          </p:cNvSpPr>
          <p:nvPr>
            <p:ph type="title"/>
          </p:nvPr>
        </p:nvSpPr>
        <p:spPr>
          <a:xfrm>
            <a:off x="-1" y="0"/>
            <a:ext cx="6400801" cy="707923"/>
          </a:xfrm>
          <a:solidFill>
            <a:srgbClr val="FFFF00"/>
          </a:solidFill>
        </p:spPr>
        <p:txBody>
          <a:bodyPr/>
          <a:lstStyle/>
          <a:p>
            <a:pPr algn="ctr"/>
            <a:r>
              <a:rPr lang="en-US" b="1" dirty="0" smtClean="0">
                <a:solidFill>
                  <a:srgbClr val="FF0000"/>
                </a:solidFill>
                <a:effectLst>
                  <a:outerShdw blurRad="38100" dist="38100" dir="2700000" algn="tl">
                    <a:srgbClr val="000000">
                      <a:alpha val="43137"/>
                    </a:srgbClr>
                  </a:outerShdw>
                </a:effectLst>
              </a:rPr>
              <a:t>Complex drive robots</a:t>
            </a:r>
            <a:endParaRPr lang="en-US" b="1" dirty="0">
              <a:solidFill>
                <a:srgbClr val="FF0000"/>
              </a:solidFill>
              <a:effectLst>
                <a:outerShdw blurRad="38100" dist="38100" dir="2700000" algn="tl">
                  <a:srgbClr val="000000">
                    <a:alpha val="43137"/>
                  </a:srgbClr>
                </a:outerShdw>
              </a:effectLst>
            </a:endParaRPr>
          </a:p>
        </p:txBody>
      </p:sp>
      <p:sp>
        <p:nvSpPr>
          <p:cNvPr id="3" name="TextBox 2"/>
          <p:cNvSpPr txBox="1"/>
          <p:nvPr/>
        </p:nvSpPr>
        <p:spPr>
          <a:xfrm>
            <a:off x="-1" y="707923"/>
            <a:ext cx="5908431" cy="2308324"/>
          </a:xfrm>
          <a:prstGeom prst="rect">
            <a:avLst/>
          </a:prstGeom>
          <a:solidFill>
            <a:schemeClr val="tx2">
              <a:lumMod val="20000"/>
              <a:lumOff val="80000"/>
            </a:schemeClr>
          </a:solidFill>
        </p:spPr>
        <p:txBody>
          <a:bodyPr wrap="square" rtlCol="0">
            <a:spAutoFit/>
          </a:bodyPr>
          <a:lstStyle/>
          <a:p>
            <a:r>
              <a:rPr lang="en-US" sz="3600" dirty="0" smtClean="0"/>
              <a:t>SHRIMP III</a:t>
            </a:r>
          </a:p>
          <a:p>
            <a:pPr marL="571500" indent="-571500">
              <a:buFont typeface="Arial" panose="020B0604020202020204" pitchFamily="34" charset="0"/>
              <a:buChar char="•"/>
            </a:pPr>
            <a:r>
              <a:rPr lang="en-US" sz="3600" dirty="0" smtClean="0"/>
              <a:t>6 driven wheels</a:t>
            </a:r>
          </a:p>
          <a:p>
            <a:pPr marL="571500" indent="-571500">
              <a:buFont typeface="Arial" panose="020B0604020202020204" pitchFamily="34" charset="0"/>
              <a:buChar char="•"/>
            </a:pPr>
            <a:r>
              <a:rPr lang="en-US" sz="3600" dirty="0" smtClean="0"/>
              <a:t>Two servos the change direction</a:t>
            </a:r>
            <a:endParaRPr lang="en-US" sz="3600" dirty="0"/>
          </a:p>
        </p:txBody>
      </p:sp>
      <p:pic>
        <p:nvPicPr>
          <p:cNvPr id="4" name="Picture 3"/>
          <p:cNvPicPr>
            <a:picLocks noChangeAspect="1"/>
          </p:cNvPicPr>
          <p:nvPr/>
        </p:nvPicPr>
        <p:blipFill rotWithShape="1">
          <a:blip r:embed="rId3"/>
          <a:srcRect l="78674" t="27172" r="13258" b="47373"/>
          <a:stretch/>
        </p:blipFill>
        <p:spPr>
          <a:xfrm>
            <a:off x="290947" y="3169958"/>
            <a:ext cx="4156364" cy="3688042"/>
          </a:xfrm>
          <a:prstGeom prst="rect">
            <a:avLst/>
          </a:prstGeom>
        </p:spPr>
      </p:pic>
      <p:sp>
        <p:nvSpPr>
          <p:cNvPr id="6" name="TextBox 5"/>
          <p:cNvSpPr txBox="1"/>
          <p:nvPr/>
        </p:nvSpPr>
        <p:spPr>
          <a:xfrm>
            <a:off x="4422315" y="6194618"/>
            <a:ext cx="2972230" cy="646331"/>
          </a:xfrm>
          <a:prstGeom prst="rect">
            <a:avLst/>
          </a:prstGeom>
          <a:solidFill>
            <a:schemeClr val="tx2">
              <a:lumMod val="20000"/>
              <a:lumOff val="80000"/>
            </a:schemeClr>
          </a:solidFill>
        </p:spPr>
        <p:txBody>
          <a:bodyPr wrap="square" rtlCol="0">
            <a:spAutoFit/>
          </a:bodyPr>
          <a:lstStyle/>
          <a:p>
            <a:r>
              <a:rPr lang="en-US" sz="3600" dirty="0" smtClean="0"/>
              <a:t>Many variants</a:t>
            </a:r>
            <a:endParaRPr lang="en-US" sz="3600" dirty="0"/>
          </a:p>
        </p:txBody>
      </p:sp>
    </p:spTree>
    <p:extLst>
      <p:ext uri="{BB962C8B-B14F-4D97-AF65-F5344CB8AC3E}">
        <p14:creationId xmlns:p14="http://schemas.microsoft.com/office/powerpoint/2010/main" val="39205311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1640" t="18269" r="78316" b="40057"/>
          <a:stretch/>
        </p:blipFill>
        <p:spPr>
          <a:xfrm>
            <a:off x="0" y="0"/>
            <a:ext cx="11728174" cy="6858000"/>
          </a:xfrm>
          <a:prstGeom prst="rect">
            <a:avLst/>
          </a:prstGeom>
        </p:spPr>
      </p:pic>
      <p:sp>
        <p:nvSpPr>
          <p:cNvPr id="6" name="TextBox 5"/>
          <p:cNvSpPr txBox="1"/>
          <p:nvPr/>
        </p:nvSpPr>
        <p:spPr>
          <a:xfrm>
            <a:off x="0" y="0"/>
            <a:ext cx="7467600" cy="707886"/>
          </a:xfrm>
          <a:prstGeom prst="rect">
            <a:avLst/>
          </a:prstGeom>
          <a:solidFill>
            <a:srgbClr val="FFFF00"/>
          </a:solidFill>
        </p:spPr>
        <p:txBody>
          <a:bodyPr wrap="square" rtlCol="0">
            <a:spAutoFit/>
          </a:bodyPr>
          <a:lstStyle/>
          <a:p>
            <a:r>
              <a:rPr lang="en-US" sz="4000" b="1" dirty="0" smtClean="0">
                <a:solidFill>
                  <a:srgbClr val="FF0000"/>
                </a:solidFill>
                <a:effectLst>
                  <a:outerShdw blurRad="38100" dist="38100" dir="2700000" algn="tl">
                    <a:srgbClr val="000000">
                      <a:alpha val="43137"/>
                    </a:srgbClr>
                  </a:outerShdw>
                </a:effectLst>
              </a:rPr>
              <a:t>SHRIMP III passes obstacles </a:t>
            </a:r>
            <a:endParaRPr lang="en-US" sz="4000" b="1" dirty="0">
              <a:solidFill>
                <a:srgbClr val="FF0000"/>
              </a:solidFill>
              <a:effectLst>
                <a:outerShdw blurRad="38100" dist="38100" dir="2700000" algn="tl">
                  <a:srgbClr val="000000">
                    <a:alpha val="43137"/>
                  </a:srgbClr>
                </a:outerShdw>
              </a:effectLst>
            </a:endParaRPr>
          </a:p>
        </p:txBody>
      </p:sp>
      <p:sp>
        <p:nvSpPr>
          <p:cNvPr id="7" name="TextBox 6"/>
          <p:cNvSpPr txBox="1"/>
          <p:nvPr/>
        </p:nvSpPr>
        <p:spPr>
          <a:xfrm>
            <a:off x="0" y="6011825"/>
            <a:ext cx="5720862" cy="830997"/>
          </a:xfrm>
          <a:prstGeom prst="rect">
            <a:avLst/>
          </a:prstGeom>
          <a:solidFill>
            <a:schemeClr val="bg2"/>
          </a:solidFill>
        </p:spPr>
        <p:txBody>
          <a:bodyPr wrap="square" rtlCol="0">
            <a:spAutoFit/>
          </a:bodyPr>
          <a:lstStyle/>
          <a:p>
            <a:pPr marL="571500" indent="-571500">
              <a:buFont typeface="Arial" panose="020B0604020202020204" pitchFamily="34" charset="0"/>
              <a:buChar char="•"/>
            </a:pPr>
            <a:r>
              <a:rPr lang="en-US" sz="2400" dirty="0" smtClean="0"/>
              <a:t>Obstacles comparable to robot size</a:t>
            </a:r>
          </a:p>
          <a:p>
            <a:pPr marL="571500" indent="-571500">
              <a:buFont typeface="Arial" panose="020B0604020202020204" pitchFamily="34" charset="0"/>
              <a:buChar char="•"/>
            </a:pPr>
            <a:r>
              <a:rPr lang="en-US" sz="2400" dirty="0" smtClean="0"/>
              <a:t>Stability 40</a:t>
            </a:r>
            <a:r>
              <a:rPr lang="en-US" sz="2400" baseline="30000" dirty="0" smtClean="0"/>
              <a:t>o</a:t>
            </a:r>
            <a:r>
              <a:rPr lang="en-US" sz="2400" dirty="0" smtClean="0"/>
              <a:t> pitch, 40</a:t>
            </a:r>
            <a:r>
              <a:rPr lang="en-US" sz="2400" baseline="30000" dirty="0"/>
              <a:t>o</a:t>
            </a:r>
            <a:r>
              <a:rPr lang="en-US" sz="2400" dirty="0"/>
              <a:t> </a:t>
            </a:r>
            <a:r>
              <a:rPr lang="en-US" sz="2400" dirty="0" smtClean="0"/>
              <a:t> roll</a:t>
            </a:r>
            <a:endParaRPr lang="en-US" sz="2400" dirty="0"/>
          </a:p>
        </p:txBody>
      </p:sp>
      <p:sp>
        <p:nvSpPr>
          <p:cNvPr id="8" name="Rectangle 7"/>
          <p:cNvSpPr/>
          <p:nvPr/>
        </p:nvSpPr>
        <p:spPr>
          <a:xfrm>
            <a:off x="93784" y="4946248"/>
            <a:ext cx="5978769" cy="10474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2738177"/>
            <a:ext cx="2696308" cy="10474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720862" y="5354235"/>
            <a:ext cx="2696308" cy="14217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2005372"/>
            <a:ext cx="3024554" cy="3754874"/>
          </a:xfrm>
          <a:prstGeom prst="rect">
            <a:avLst/>
          </a:prstGeom>
          <a:solidFill>
            <a:schemeClr val="bg1"/>
          </a:solidFill>
        </p:spPr>
        <p:txBody>
          <a:bodyPr wrap="square">
            <a:spAutoFit/>
          </a:bodyPr>
          <a:lstStyle/>
          <a:p>
            <a:r>
              <a:rPr lang="en-US" sz="1400" dirty="0">
                <a:solidFill>
                  <a:srgbClr val="007ED7"/>
                </a:solidFill>
                <a:latin typeface="Tahoma" panose="020B0604030504040204" pitchFamily="34" charset="0"/>
              </a:rPr>
              <a:t>Innovative kinematics</a:t>
            </a:r>
          </a:p>
          <a:p>
            <a:r>
              <a:rPr lang="en-US" sz="1400" dirty="0">
                <a:solidFill>
                  <a:srgbClr val="555555"/>
                </a:solidFill>
                <a:latin typeface="Tahoma" panose="020B0604030504040204" pitchFamily="34" charset="0"/>
              </a:rPr>
              <a:t>A passive structure is the key innovating feature of this robot: it does not need to actively sense obstacles to be able to climb them. Instead, it simply moves forward and lets its mechanical structure adapt to the terrain profile.</a:t>
            </a:r>
          </a:p>
          <a:p>
            <a:r>
              <a:rPr lang="en-US" sz="1400" dirty="0">
                <a:solidFill>
                  <a:srgbClr val="007ED7"/>
                </a:solidFill>
                <a:latin typeface="Tahoma" panose="020B0604030504040204" pitchFamily="34" charset="0"/>
              </a:rPr>
              <a:t>Overcoming made easy</a:t>
            </a:r>
          </a:p>
          <a:p>
            <a:r>
              <a:rPr lang="en-US" sz="1400" dirty="0">
                <a:solidFill>
                  <a:srgbClr val="555555"/>
                </a:solidFill>
                <a:latin typeface="Tahoma" panose="020B0604030504040204" pitchFamily="34" charset="0"/>
              </a:rPr>
              <a:t>With its ingenious mechanical structure, Shrimp III guarantees an incredible mobility. It moves comfortably in all kinds of challenging settings, overcomes vertical obstacles up to twice its wheel size and can even climb stairs!</a:t>
            </a:r>
            <a:endParaRPr lang="en-US" sz="1400" b="0" i="0" u="none" strike="noStrike" dirty="0">
              <a:solidFill>
                <a:srgbClr val="555555"/>
              </a:solidFill>
              <a:effectLst/>
              <a:latin typeface="Tahoma" panose="020B0604030504040204" pitchFamily="34" charset="0"/>
            </a:endParaRPr>
          </a:p>
        </p:txBody>
      </p:sp>
      <p:sp>
        <p:nvSpPr>
          <p:cNvPr id="12" name="Rectangle 11"/>
          <p:cNvSpPr/>
          <p:nvPr/>
        </p:nvSpPr>
        <p:spPr>
          <a:xfrm>
            <a:off x="2874703" y="4128606"/>
            <a:ext cx="2846160" cy="10474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52374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735270" y="5720896"/>
            <a:ext cx="10515600" cy="821192"/>
          </a:xfrm>
        </p:spPr>
        <p:txBody>
          <a:bodyPr>
            <a:normAutofit fontScale="92500" lnSpcReduction="20000"/>
          </a:bodyPr>
          <a:lstStyle/>
          <a:p>
            <a:r>
              <a:rPr lang="en-US" dirty="0" smtClean="0"/>
              <a:t>Competitor to Segway</a:t>
            </a:r>
          </a:p>
          <a:p>
            <a:r>
              <a:rPr lang="en-US" dirty="0" smtClean="0"/>
              <a:t>Balances with additional mass to pass some small obstacles</a:t>
            </a:r>
            <a:endParaRPr lang="en-US" dirty="0"/>
          </a:p>
        </p:txBody>
      </p:sp>
      <p:pic>
        <p:nvPicPr>
          <p:cNvPr id="4" name="Picture 3"/>
          <p:cNvPicPr>
            <a:picLocks noChangeAspect="1"/>
          </p:cNvPicPr>
          <p:nvPr/>
        </p:nvPicPr>
        <p:blipFill rotWithShape="1">
          <a:blip r:embed="rId2"/>
          <a:srcRect l="22916" t="21137" r="57231" b="47321"/>
          <a:stretch/>
        </p:blipFill>
        <p:spPr>
          <a:xfrm>
            <a:off x="0" y="0"/>
            <a:ext cx="11986141" cy="5355771"/>
          </a:xfrm>
          <a:prstGeom prst="rect">
            <a:avLst/>
          </a:prstGeom>
        </p:spPr>
      </p:pic>
    </p:spTree>
    <p:extLst>
      <p:ext uri="{BB962C8B-B14F-4D97-AF65-F5344CB8AC3E}">
        <p14:creationId xmlns:p14="http://schemas.microsoft.com/office/powerpoint/2010/main" val="366426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737992" y="5749446"/>
            <a:ext cx="10515600" cy="1479703"/>
          </a:xfrm>
        </p:spPr>
        <p:txBody>
          <a:bodyPr/>
          <a:lstStyle/>
          <a:p>
            <a:r>
              <a:rPr lang="en-US" dirty="0" smtClean="0"/>
              <a:t>European Space Agency</a:t>
            </a:r>
          </a:p>
          <a:p>
            <a:r>
              <a:rPr lang="en-US" dirty="0" smtClean="0"/>
              <a:t>Mars Exploration</a:t>
            </a:r>
            <a:endParaRPr lang="en-US" dirty="0"/>
          </a:p>
        </p:txBody>
      </p:sp>
      <p:pic>
        <p:nvPicPr>
          <p:cNvPr id="5" name="Picture 4"/>
          <p:cNvPicPr>
            <a:picLocks noChangeAspect="1"/>
          </p:cNvPicPr>
          <p:nvPr/>
        </p:nvPicPr>
        <p:blipFill rotWithShape="1">
          <a:blip r:embed="rId2"/>
          <a:srcRect l="22491" t="21997" r="56667" b="43449"/>
          <a:stretch/>
        </p:blipFill>
        <p:spPr>
          <a:xfrm>
            <a:off x="0" y="64554"/>
            <a:ext cx="12192000" cy="5684892"/>
          </a:xfrm>
          <a:prstGeom prst="rect">
            <a:avLst/>
          </a:prstGeom>
        </p:spPr>
      </p:pic>
    </p:spTree>
    <p:extLst>
      <p:ext uri="{BB962C8B-B14F-4D97-AF65-F5344CB8AC3E}">
        <p14:creationId xmlns:p14="http://schemas.microsoft.com/office/powerpoint/2010/main" val="27089242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1720" t="14743" r="78322" b="36133"/>
          <a:stretch/>
        </p:blipFill>
        <p:spPr>
          <a:xfrm>
            <a:off x="2355187" y="112817"/>
            <a:ext cx="9743885" cy="6745183"/>
          </a:xfrm>
          <a:prstGeom prst="rect">
            <a:avLst/>
          </a:prstGeom>
        </p:spPr>
      </p:pic>
      <p:sp>
        <p:nvSpPr>
          <p:cNvPr id="2" name="Title 1"/>
          <p:cNvSpPr>
            <a:spLocks noGrp="1"/>
          </p:cNvSpPr>
          <p:nvPr>
            <p:ph type="title"/>
          </p:nvPr>
        </p:nvSpPr>
        <p:spPr>
          <a:xfrm>
            <a:off x="-1" y="57838"/>
            <a:ext cx="9351819" cy="1086749"/>
          </a:xfrm>
          <a:solidFill>
            <a:srgbClr val="FFFF00"/>
          </a:solidFill>
        </p:spPr>
        <p:txBody>
          <a:bodyPr>
            <a:normAutofit/>
          </a:bodyPr>
          <a:lstStyle/>
          <a:p>
            <a:pPr algn="ctr"/>
            <a:r>
              <a:rPr lang="en-US" sz="7200" b="1" dirty="0" smtClean="0">
                <a:solidFill>
                  <a:srgbClr val="FF0000"/>
                </a:solidFill>
                <a:effectLst>
                  <a:outerShdw blurRad="38100" dist="38100" dir="2700000" algn="tl">
                    <a:srgbClr val="000000">
                      <a:alpha val="43137"/>
                    </a:srgbClr>
                  </a:outerShdw>
                </a:effectLst>
              </a:rPr>
              <a:t>Tracked robots</a:t>
            </a:r>
            <a:endParaRPr lang="en-US" sz="72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153094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690688"/>
          </a:xfrm>
          <a:solidFill>
            <a:srgbClr val="FFFF00"/>
          </a:solidFill>
        </p:spPr>
        <p:txBody>
          <a:bodyPr>
            <a:normAutofit fontScale="90000"/>
          </a:bodyPr>
          <a:lstStyle/>
          <a:p>
            <a:pPr marL="457200" indent="-457200">
              <a:buFont typeface="Arial" panose="020B0604020202020204" pitchFamily="34" charset="0"/>
              <a:buChar char="•"/>
            </a:pPr>
            <a:r>
              <a:rPr lang="en-US" sz="3200" b="1" dirty="0" err="1"/>
              <a:t>PackBot</a:t>
            </a:r>
            <a:r>
              <a:rPr lang="en-US" sz="3200" b="1" dirty="0"/>
              <a:t> is a series of small </a:t>
            </a:r>
            <a:r>
              <a:rPr lang="en-US" sz="2800" b="1" dirty="0"/>
              <a:t>tracked robots developed for the Military by the </a:t>
            </a:r>
            <a:r>
              <a:rPr lang="en-US" sz="3200" b="1" dirty="0"/>
              <a:t>iRobot Corporation. </a:t>
            </a:r>
            <a:r>
              <a:rPr lang="en-US" sz="3200" b="1" dirty="0" smtClean="0"/>
              <a:t/>
            </a:r>
            <a:br>
              <a:rPr lang="en-US" sz="3200" b="1" dirty="0" smtClean="0"/>
            </a:br>
            <a:r>
              <a:rPr lang="en-US" sz="3200" b="1" dirty="0" smtClean="0"/>
              <a:t>According </a:t>
            </a:r>
            <a:r>
              <a:rPr lang="en-US" sz="3200" b="1" dirty="0"/>
              <a:t>to iRobot, More than 3,000 </a:t>
            </a:r>
            <a:r>
              <a:rPr lang="en-US" sz="3200" b="1" dirty="0" err="1"/>
              <a:t>PackBot</a:t>
            </a:r>
            <a:r>
              <a:rPr lang="en-US" sz="3200" b="1" dirty="0"/>
              <a:t> robots have been delivered worldwide.</a:t>
            </a:r>
          </a:p>
        </p:txBody>
      </p:sp>
      <p:pic>
        <p:nvPicPr>
          <p:cNvPr id="4" name="Picture 3"/>
          <p:cNvPicPr>
            <a:picLocks noChangeAspect="1"/>
          </p:cNvPicPr>
          <p:nvPr/>
        </p:nvPicPr>
        <p:blipFill rotWithShape="1">
          <a:blip r:embed="rId2"/>
          <a:srcRect l="23083" t="22394" r="57232" b="39020"/>
          <a:stretch/>
        </p:blipFill>
        <p:spPr>
          <a:xfrm>
            <a:off x="0" y="1805423"/>
            <a:ext cx="9164782" cy="5052577"/>
          </a:xfrm>
          <a:prstGeom prst="rect">
            <a:avLst/>
          </a:prstGeom>
        </p:spPr>
      </p:pic>
      <p:pic>
        <p:nvPicPr>
          <p:cNvPr id="5" name="Picture 4"/>
          <p:cNvPicPr>
            <a:picLocks noChangeAspect="1"/>
          </p:cNvPicPr>
          <p:nvPr/>
        </p:nvPicPr>
        <p:blipFill rotWithShape="1">
          <a:blip r:embed="rId3"/>
          <a:srcRect l="62500" t="44444" r="28750" b="25926"/>
          <a:stretch/>
        </p:blipFill>
        <p:spPr>
          <a:xfrm>
            <a:off x="9164782" y="2807711"/>
            <a:ext cx="3200400" cy="3048000"/>
          </a:xfrm>
          <a:prstGeom prst="rect">
            <a:avLst/>
          </a:prstGeom>
        </p:spPr>
      </p:pic>
    </p:spTree>
    <p:extLst>
      <p:ext uri="{BB962C8B-B14F-4D97-AF65-F5344CB8AC3E}">
        <p14:creationId xmlns:p14="http://schemas.microsoft.com/office/powerpoint/2010/main" val="27838154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rgbClr val="FFFF00"/>
          </a:solidFill>
        </p:spPr>
        <p:txBody>
          <a:bodyPr>
            <a:normAutofit/>
          </a:bodyPr>
          <a:lstStyle/>
          <a:p>
            <a:pPr algn="ctr"/>
            <a:r>
              <a:rPr lang="en-US" sz="7200" b="1" dirty="0" smtClean="0">
                <a:solidFill>
                  <a:srgbClr val="FF0000"/>
                </a:solidFill>
                <a:effectLst>
                  <a:outerShdw blurRad="38100" dist="38100" dir="2700000" algn="tl">
                    <a:srgbClr val="000000">
                      <a:alpha val="43137"/>
                    </a:srgbClr>
                  </a:outerShdw>
                </a:effectLst>
              </a:rPr>
              <a:t>Polish Inspecting Robots</a:t>
            </a:r>
            <a:endParaRPr lang="en-US" sz="7200" b="1" dirty="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1882" t="37886" r="77628" b="19390"/>
          <a:stretch/>
        </p:blipFill>
        <p:spPr>
          <a:xfrm>
            <a:off x="0" y="1316903"/>
            <a:ext cx="9448800" cy="5541098"/>
          </a:xfrm>
          <a:prstGeom prst="rect">
            <a:avLst/>
          </a:prstGeom>
        </p:spPr>
      </p:pic>
    </p:spTree>
    <p:extLst>
      <p:ext uri="{BB962C8B-B14F-4D97-AF65-F5344CB8AC3E}">
        <p14:creationId xmlns:p14="http://schemas.microsoft.com/office/powerpoint/2010/main" val="28678322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318</Words>
  <Application>Microsoft Office PowerPoint</Application>
  <PresentationFormat>Widescreen</PresentationFormat>
  <Paragraphs>37</Paragraphs>
  <Slides>23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Tahoma</vt:lpstr>
      <vt:lpstr>Office Theme</vt:lpstr>
      <vt:lpstr>Robots with six wheels</vt:lpstr>
      <vt:lpstr>Complex drive robots</vt:lpstr>
      <vt:lpstr>Complex drive robots</vt:lpstr>
      <vt:lpstr>PowerPoint Presentation</vt:lpstr>
      <vt:lpstr>PowerPoint Presentation</vt:lpstr>
      <vt:lpstr>PowerPoint Presentation</vt:lpstr>
      <vt:lpstr>Tracked robots</vt:lpstr>
      <vt:lpstr>PackBot is a series of small tracked robots developed for the Military by the iRobot Corporation.  According to iRobot, More than 3,000 PackBot robots have been delivered worldwide.</vt:lpstr>
      <vt:lpstr>Polish Inspecting Robots</vt:lpstr>
      <vt:lpstr>PowerPoint Presentation</vt:lpstr>
      <vt:lpstr>Service and Field Robots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Cleaning and Maintenance Robots</vt:lpstr>
      <vt:lpstr>Robots to transport goods – automated ground vehicles (AGV)</vt:lpstr>
      <vt:lpstr>PowerPoint Presentation</vt:lpstr>
      <vt:lpstr>Questions and Problems</vt:lpstr>
      <vt:lpstr>Sources</vt:lpstr>
    </vt:vector>
  </TitlesOfParts>
  <Company>Portland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mperkows</dc:creator>
  <cp:lastModifiedBy>mperkows</cp:lastModifiedBy>
  <cp:revision>21</cp:revision>
  <dcterms:created xsi:type="dcterms:W3CDTF">2016-10-28T20:07:45Z</dcterms:created>
  <dcterms:modified xsi:type="dcterms:W3CDTF">2016-10-29T21:24:27Z</dcterms:modified>
</cp:coreProperties>
</file>